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92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291" r:id="rId18"/>
    <p:sldId id="288" r:id="rId19"/>
    <p:sldId id="314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2E3F4C"/>
    <a:srgbClr val="6C8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3" autoAdjust="0"/>
    <p:restoredTop sz="9475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626" y="-90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4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4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4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88563DFC-03DF-4B04-A8D3-BEA2B835D95F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17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58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9613"/>
            <a:ext cx="4532313" cy="33988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995" y="4330175"/>
            <a:ext cx="5000880" cy="4108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728" tIns="44198" rIns="88728" bIns="4419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28F09798-369B-429E-BCCB-ED84738EFBC1}" type="slidenum">
              <a:rPr lang="en-GB" sz="1200" b="1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SzPct val="45000"/>
                <a:buFontTx/>
                <a:buNone/>
              </a:pPr>
              <a:t>17</a:t>
            </a:fld>
            <a:endParaRPr lang="en-GB" sz="1200" b="1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5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4AD41294-3E66-463D-B429-9674FB59A696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18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9613"/>
            <a:ext cx="4532313" cy="33988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995" y="4330175"/>
            <a:ext cx="5000880" cy="4108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742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5984876"/>
            <a:ext cx="2135591" cy="36695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5836856" y="5984876"/>
            <a:ext cx="168730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October 6-8</a:t>
            </a: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962791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152580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://costsnow.fmi.fi/" TargetMode="External"/><Relationship Id="rId2" Type="http://schemas.openxmlformats.org/officeDocument/2006/relationships/hyperlink" Target="http://globalcryospherewatch.org/reference/documen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ost.eu/COST_Actions/essem/Actions/ES140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.ecmwf.int/wiki/display/TCBUF/Monitoring+Ma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20422" y="1718741"/>
            <a:ext cx="5903737" cy="519800"/>
          </a:xfrm>
        </p:spPr>
        <p:txBody>
          <a:bodyPr/>
          <a:lstStyle/>
          <a:p>
            <a:r>
              <a:rPr lang="en-US" dirty="0" smtClean="0"/>
              <a:t>ECMWF Status Report (2)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20422" y="2404543"/>
            <a:ext cx="5903737" cy="358560"/>
          </a:xfrm>
        </p:spPr>
        <p:txBody>
          <a:bodyPr/>
          <a:lstStyle/>
          <a:p>
            <a:r>
              <a:rPr lang="en-US" dirty="0" smtClean="0"/>
              <a:t>GODEX-NWP 2017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20132" y="3124545"/>
            <a:ext cx="6322866" cy="615553"/>
          </a:xfrm>
        </p:spPr>
        <p:txBody>
          <a:bodyPr/>
          <a:lstStyle/>
          <a:p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err="1" smtClean="0"/>
              <a:t>Mallas</a:t>
            </a:r>
            <a:r>
              <a:rPr lang="en-US" dirty="0" smtClean="0"/>
              <a:t>, Lars </a:t>
            </a:r>
            <a:r>
              <a:rPr lang="en-US" dirty="0" err="1" smtClean="0"/>
              <a:t>Isaksen</a:t>
            </a:r>
            <a:r>
              <a:rPr lang="en-US" dirty="0" smtClean="0"/>
              <a:t>, Patricia de </a:t>
            </a:r>
            <a:r>
              <a:rPr lang="en-US" dirty="0" err="1" smtClean="0"/>
              <a:t>Rosnay</a:t>
            </a:r>
            <a:r>
              <a:rPr lang="en-US" dirty="0" smtClean="0"/>
              <a:t> and Enrico </a:t>
            </a:r>
            <a:r>
              <a:rPr lang="en-US" dirty="0" err="1" smtClean="0"/>
              <a:t>Fucile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620131" y="3927905"/>
            <a:ext cx="5903737" cy="239040"/>
          </a:xfrm>
        </p:spPr>
        <p:txBody>
          <a:bodyPr/>
          <a:lstStyle/>
          <a:p>
            <a:r>
              <a:rPr lang="en-US" dirty="0" smtClean="0"/>
              <a:t>ECMWF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620131" y="4303919"/>
            <a:ext cx="5903737" cy="213969"/>
          </a:xfrm>
        </p:spPr>
        <p:txBody>
          <a:bodyPr/>
          <a:lstStyle/>
          <a:p>
            <a:r>
              <a:rPr lang="en-US" dirty="0" smtClean="0"/>
              <a:t>Ioannis.Mallas@ecmwf.int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TEMP TAC coverage only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1" y="965200"/>
            <a:ext cx="7571752" cy="4817233"/>
          </a:xfrm>
        </p:spPr>
      </p:pic>
    </p:spTree>
    <p:extLst>
      <p:ext uri="{BB962C8B-B14F-4D97-AF65-F5344CB8AC3E}">
        <p14:creationId xmlns:p14="http://schemas.microsoft.com/office/powerpoint/2010/main" val="8173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TEMP BUFR coverage only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3" y="848474"/>
            <a:ext cx="7460023" cy="4400859"/>
          </a:xfrm>
        </p:spPr>
      </p:pic>
      <p:sp>
        <p:nvSpPr>
          <p:cNvPr id="7" name="TextBox 6"/>
          <p:cNvSpPr txBox="1"/>
          <p:nvPr/>
        </p:nvSpPr>
        <p:spPr>
          <a:xfrm>
            <a:off x="723704" y="5249333"/>
            <a:ext cx="436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High resolution and drift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Low resolution and drift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Reformatted TAC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370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TEMP dual coding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29735"/>
            <a:ext cx="6804159" cy="4298554"/>
          </a:xfrm>
        </p:spPr>
      </p:pic>
      <p:sp>
        <p:nvSpPr>
          <p:cNvPr id="6" name="Rectangle 5"/>
          <p:cNvSpPr/>
          <p:nvPr/>
        </p:nvSpPr>
        <p:spPr>
          <a:xfrm>
            <a:off x="720000" y="52286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High resolution and drift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Low resolution and drift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Reformatted TAC</a:t>
            </a:r>
          </a:p>
        </p:txBody>
      </p:sp>
    </p:spTree>
    <p:extLst>
      <p:ext uri="{BB962C8B-B14F-4D97-AF65-F5344CB8AC3E}">
        <p14:creationId xmlns:p14="http://schemas.microsoft.com/office/powerpoint/2010/main" val="1723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0"/>
            <a:ext cx="7578633" cy="369332"/>
          </a:xfrm>
        </p:spPr>
        <p:txBody>
          <a:bodyPr/>
          <a:lstStyle/>
          <a:p>
            <a:r>
              <a:rPr lang="en-GB" dirty="0" smtClean="0"/>
              <a:t>BUFR migration, TEMP BUFR / TAC different 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066087"/>
            <a:ext cx="7027001" cy="447172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5593821"/>
            <a:ext cx="702700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/>
              <a:t>BUFR migration, </a:t>
            </a:r>
            <a:r>
              <a:rPr lang="en-GB" dirty="0" smtClean="0"/>
              <a:t>TEMP </a:t>
            </a:r>
            <a:r>
              <a:rPr lang="en-GB" dirty="0"/>
              <a:t>TAC vs BUFR </a:t>
            </a:r>
            <a:r>
              <a:rPr lang="en-GB" dirty="0" err="1"/>
              <a:t>obs</a:t>
            </a:r>
            <a:r>
              <a:rPr lang="en-GB" dirty="0"/>
              <a:t> /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73667"/>
            <a:ext cx="7390551" cy="47159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5702793"/>
            <a:ext cx="7390552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Timeliness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227147"/>
            <a:ext cx="8144600" cy="229498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3931279"/>
            <a:ext cx="7899401" cy="2376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5199" y="3511502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CrIS</a:t>
            </a:r>
            <a:r>
              <a:rPr lang="en-GB" sz="1200" dirty="0" smtClean="0"/>
              <a:t> </a:t>
            </a:r>
            <a:r>
              <a:rPr lang="en-GB" sz="1200" dirty="0" err="1" smtClean="0"/>
              <a:t>Suomi</a:t>
            </a:r>
            <a:r>
              <a:rPr lang="en-GB" sz="1200" dirty="0" smtClean="0"/>
              <a:t> NPP. Calculated </a:t>
            </a:r>
            <a:r>
              <a:rPr lang="en-GB" sz="1200" dirty="0"/>
              <a:t>on </a:t>
            </a:r>
            <a:r>
              <a:rPr lang="en-GB" sz="1200" dirty="0" smtClean="0"/>
              <a:t>45444 </a:t>
            </a:r>
            <a:r>
              <a:rPr lang="en-GB" sz="1200" dirty="0"/>
              <a:t>reports have been ingested between 2017-05-11 21:00 and 2017-05012 03:00 UTC</a:t>
            </a:r>
            <a:endParaRPr lang="en-GB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65200" y="8180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Coriolis – SDR. Calculated on 5089 reports have been ingested between 2017-05-11 21:00 and 2017-05012 03:00 UTC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04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/>
              <a:t>Timeliness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3" y="1117600"/>
            <a:ext cx="7239000" cy="20518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70876"/>
            <a:ext cx="7151143" cy="2399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43" y="71359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FY-3B – MWHS L1. Calculated on 16735 reports have been ingested between 2017-05-11 21:00 and 2017-05012 03:00 UTC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2143" y="3303993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FY-3C – MWHS L1C. Calculated on 5089 reports have been ingested between 2017-05-11 21:00 and 2017-05012 03:00 UTC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41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7944" r="21651" b="580"/>
          <a:stretch/>
        </p:blipFill>
        <p:spPr>
          <a:xfrm>
            <a:off x="634877" y="1442839"/>
            <a:ext cx="4000219" cy="3050168"/>
          </a:xfrm>
          <a:prstGeom prst="rect">
            <a:avLst/>
          </a:prstGeom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100513" y="693737"/>
            <a:ext cx="1809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FontTx/>
              <a:buNone/>
            </a:pPr>
            <a:endParaRPr lang="en-GB" sz="16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796607" y="1755737"/>
            <a:ext cx="2663825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b="1" dirty="0" smtClean="0">
                <a:solidFill>
                  <a:srgbClr val="000000"/>
                </a:solidFill>
              </a:rPr>
              <a:t>2016 </a:t>
            </a:r>
            <a:r>
              <a:rPr lang="en-GB" b="1" dirty="0">
                <a:solidFill>
                  <a:srgbClr val="000000"/>
                </a:solidFill>
              </a:rPr>
              <a:t>01 </a:t>
            </a:r>
            <a:r>
              <a:rPr lang="en-GB" b="1" dirty="0" smtClean="0">
                <a:solidFill>
                  <a:srgbClr val="000000"/>
                </a:solidFill>
              </a:rPr>
              <a:t>15 </a:t>
            </a:r>
            <a:r>
              <a:rPr lang="en-GB" b="1" dirty="0">
                <a:solidFill>
                  <a:srgbClr val="000000"/>
                </a:solidFill>
              </a:rPr>
              <a:t>at 06UTC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01612" y="4789347"/>
            <a:ext cx="4733552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Additional data 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national networks 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from up to 7 countries: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Sweden, Romania,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Netherlands, Denmark, Hungary, Norway, Switzerland.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Tx/>
              <a:buFontTx/>
              <a:buNone/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ClrTx/>
              <a:buFont typeface="Wingdings"/>
              <a:buChar char="à"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Dedicated BUFR for additional national data 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46211" y="6074442"/>
            <a:ext cx="40956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200" b="1" dirty="0">
                <a:solidFill>
                  <a:srgbClr val="595959"/>
                </a:solidFill>
                <a:latin typeface="+mn-lt"/>
              </a:rPr>
              <a:t>(de </a:t>
            </a:r>
            <a:r>
              <a:rPr lang="en-GB" sz="1200" b="1" dirty="0" err="1">
                <a:solidFill>
                  <a:srgbClr val="595959"/>
                </a:solidFill>
                <a:latin typeface="+mn-lt"/>
              </a:rPr>
              <a:t>Rosnay</a:t>
            </a:r>
            <a:r>
              <a:rPr lang="en-GB" sz="1200" b="1" dirty="0">
                <a:solidFill>
                  <a:srgbClr val="595959"/>
                </a:solidFill>
                <a:latin typeface="+mn-lt"/>
              </a:rPr>
              <a:t> et al. ECMWF Res. Memo, R48.3/</a:t>
            </a:r>
            <a:r>
              <a:rPr lang="en-GB" sz="1200" b="1" dirty="0" err="1">
                <a:solidFill>
                  <a:srgbClr val="595959"/>
                </a:solidFill>
                <a:latin typeface="+mn-lt"/>
              </a:rPr>
              <a:t>PdR</a:t>
            </a:r>
            <a:r>
              <a:rPr lang="en-GB" sz="1200" b="1" dirty="0">
                <a:solidFill>
                  <a:srgbClr val="595959"/>
                </a:solidFill>
                <a:latin typeface="+mn-lt"/>
              </a:rPr>
              <a:t>/1139, 2011)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54" y="1146499"/>
            <a:ext cx="899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Snow</a:t>
            </a:r>
            <a:endParaRPr lang="en-GB" sz="1200" b="1" dirty="0"/>
          </a:p>
          <a:p>
            <a:r>
              <a:rPr lang="en-GB" sz="1200" b="1" dirty="0" smtClean="0"/>
              <a:t>Depth (cm)</a:t>
            </a:r>
            <a:endParaRPr lang="fr-F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1124744"/>
            <a:ext cx="351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vailable on the GTS  (Global Telecommunication System)</a:t>
            </a:r>
            <a:endParaRPr lang="fr-FR" dirty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5536" y="476672"/>
            <a:ext cx="8748464" cy="5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sz="2400" b="1" dirty="0">
                <a:solidFill>
                  <a:srgbClr val="0070C0"/>
                </a:solidFill>
                <a:latin typeface="+mj-lt"/>
              </a:rPr>
              <a:t>Snow SYNOP and National Network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data in Europe</a:t>
            </a:r>
            <a:endParaRPr lang="en-GB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46211" y="73665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Observations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971600" y="1822392"/>
            <a:ext cx="82295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SYNOP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930299" y="4842631"/>
            <a:ext cx="205377" cy="15424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885412" y="1177007"/>
            <a:ext cx="19239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5               20                50 </a:t>
            </a:r>
            <a:endParaRPr lang="en-GB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4623" r="21651"/>
          <a:stretch/>
        </p:blipFill>
        <p:spPr>
          <a:xfrm>
            <a:off x="5119546" y="2665478"/>
            <a:ext cx="4010290" cy="2804666"/>
          </a:xfrm>
          <a:prstGeom prst="rect">
            <a:avLst/>
          </a:prstGeom>
        </p:spPr>
      </p:pic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64088" y="2665478"/>
            <a:ext cx="19322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National Networks</a:t>
            </a:r>
          </a:p>
          <a:p>
            <a:pPr>
              <a:buClrTx/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Snow data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279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ow_SYNOP_OBS_ALL_global_201702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51660" r="21679"/>
          <a:stretch/>
        </p:blipFill>
        <p:spPr>
          <a:xfrm>
            <a:off x="683568" y="1375966"/>
            <a:ext cx="7560840" cy="3493194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47936" y="843413"/>
            <a:ext cx="7552456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endParaRPr lang="en-GB" sz="1400" b="1" dirty="0" smtClean="0">
              <a:solidFill>
                <a:srgbClr val="0070C0"/>
              </a:solidFill>
            </a:endParaRPr>
          </a:p>
          <a:p>
            <a:pPr>
              <a:buClrTx/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SYNOP TAC + SYNOP BUFR + national BUFR data</a:t>
            </a:r>
            <a:endParaRPr lang="en-GB" sz="14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828092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 Gaps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USA, China and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southern hemisphere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/>
              <a:t>- NRT data exist</a:t>
            </a:r>
            <a:r>
              <a:rPr lang="en-GB" dirty="0"/>
              <a:t> </a:t>
            </a:r>
            <a:r>
              <a:rPr lang="en-GB" dirty="0" smtClean="0"/>
              <a:t>and is available</a:t>
            </a:r>
            <a:r>
              <a:rPr lang="en-GB" dirty="0"/>
              <a:t> </a:t>
            </a:r>
            <a:r>
              <a:rPr lang="en-GB" dirty="0" smtClean="0"/>
              <a:t>(more than 20000 station in the USA), but it is not on the GTS for NWP applications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 However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we note an improvement in China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(since status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de Rosnay et al, ECMWF NL article 143,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2015)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47936" y="48217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depth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1691680" y="2276872"/>
            <a:ext cx="1728192" cy="432048"/>
          </a:xfrm>
          <a:prstGeom prst="ellips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012160" y="2348880"/>
            <a:ext cx="1368152" cy="432048"/>
          </a:xfrm>
          <a:prstGeom prst="ellips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1047" y="514714"/>
            <a:ext cx="8695258" cy="5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GTS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Snow depth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availability</a:t>
            </a:r>
            <a:endParaRPr lang="en-GB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1672" y="106797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Status on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5 February 2017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60232" y="2132856"/>
            <a:ext cx="864096" cy="432048"/>
          </a:xfrm>
          <a:prstGeom prst="ellips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899" y="3732513"/>
            <a:ext cx="4284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hlinkClick r:id="rId2"/>
              </a:rPr>
              <a:t>http://globalcryospherewatch.org/reference/documents</a:t>
            </a:r>
            <a:r>
              <a:rPr lang="en-GB" sz="1200" b="1" dirty="0" smtClean="0">
                <a:hlinkClick r:id="rId2"/>
              </a:rPr>
              <a:t>/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691271" y="722623"/>
            <a:ext cx="431209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COST action on Snow: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HarmoSnow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1148" y="1208418"/>
            <a:ext cx="437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“A </a:t>
            </a:r>
            <a:r>
              <a:rPr lang="en-GB" b="1" dirty="0"/>
              <a:t>European network for a harmonised monitoring of snow for the benefit of climate change scenarios, hydrology and numerical weather prediction”.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3773" y="-85871"/>
            <a:ext cx="898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64E83"/>
                </a:solidFill>
              </a:rPr>
              <a:t>I</a:t>
            </a:r>
            <a:r>
              <a:rPr lang="en-GB" sz="2400" b="1" dirty="0" smtClean="0">
                <a:solidFill>
                  <a:srgbClr val="064E83"/>
                </a:solidFill>
              </a:rPr>
              <a:t>nitiatives relevant to address snow observations </a:t>
            </a:r>
          </a:p>
          <a:p>
            <a:pPr algn="ctr"/>
            <a:r>
              <a:rPr lang="en-GB" sz="2400" b="1" dirty="0" smtClean="0">
                <a:solidFill>
                  <a:srgbClr val="064E83"/>
                </a:solidFill>
              </a:rPr>
              <a:t>availability on the Global Telecommunication System (GTS)</a:t>
            </a:r>
            <a:endParaRPr lang="en-GB" sz="2400" b="1" dirty="0">
              <a:solidFill>
                <a:srgbClr val="064E8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4105" y="797176"/>
            <a:ext cx="4337752" cy="3351904"/>
            <a:chOff x="319424" y="454138"/>
            <a:chExt cx="4337752" cy="36949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63"/>
            <a:stretch/>
          </p:blipFill>
          <p:spPr>
            <a:xfrm>
              <a:off x="744734" y="1015637"/>
              <a:ext cx="3759386" cy="7705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" t="-2112" r="-1384" b="60244"/>
            <a:stretch/>
          </p:blipFill>
          <p:spPr>
            <a:xfrm>
              <a:off x="744734" y="1838254"/>
              <a:ext cx="3764316" cy="909995"/>
            </a:xfrm>
            <a:prstGeom prst="rect">
              <a:avLst/>
            </a:prstGeom>
          </p:spPr>
        </p:pic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319424" y="463902"/>
              <a:ext cx="4312096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ＭＳ Ｐゴシック" pitchFamily="32" charset="-128"/>
                </a:defRPr>
              </a:lvl9pPr>
            </a:lstStyle>
            <a:p>
              <a:pPr algn="ctr">
                <a:lnSpc>
                  <a:spcPct val="104000"/>
                </a:lnSpc>
                <a:buClrTx/>
                <a:buFontTx/>
                <a:buNone/>
              </a:pPr>
              <a:r>
                <a:rPr lang="en-US" b="1" dirty="0" smtClean="0">
                  <a:solidFill>
                    <a:srgbClr val="0070C0"/>
                  </a:solidFill>
                  <a:latin typeface="+mj-lt"/>
                </a:rPr>
                <a:t>GCW Snow Watch Activity</a:t>
              </a:r>
              <a:endParaRPr 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270" y="2818687"/>
              <a:ext cx="3935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Snow Watch reporting Handout 2015 (ECMWF/UKMO)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255" y="454138"/>
              <a:ext cx="4184921" cy="369494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62887" y="797176"/>
            <a:ext cx="4215512" cy="3104451"/>
            <a:chOff x="4867705" y="451197"/>
            <a:chExt cx="4215512" cy="31044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63"/>
            <a:stretch/>
          </p:blipFill>
          <p:spPr>
            <a:xfrm>
              <a:off x="5052346" y="2121298"/>
              <a:ext cx="3816424" cy="7316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867705" y="2724651"/>
              <a:ext cx="42155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sz="1200" b="1" dirty="0" smtClean="0">
                  <a:hlinkClick r:id="rId6"/>
                </a:rPr>
                <a:t>http</a:t>
              </a:r>
              <a:r>
                <a:rPr lang="en-GB" sz="1200" b="1" dirty="0">
                  <a:hlinkClick r:id="rId6"/>
                </a:rPr>
                <a:t>://</a:t>
              </a:r>
              <a:r>
                <a:rPr lang="en-GB" sz="1200" b="1" dirty="0" smtClean="0">
                  <a:hlinkClick r:id="rId6"/>
                </a:rPr>
                <a:t>www.cost.eu/COST_Actions/essem/Actions/ES1404</a:t>
              </a:r>
              <a:endParaRPr lang="en-GB" sz="1200" b="1" dirty="0"/>
            </a:p>
            <a:p>
              <a:pPr algn="ctr">
                <a:lnSpc>
                  <a:spcPct val="150000"/>
                </a:lnSpc>
              </a:pPr>
              <a:r>
                <a:rPr lang="en-GB" sz="1200" b="1" dirty="0" smtClean="0">
                  <a:hlinkClick r:id="rId7"/>
                </a:rPr>
                <a:t>http://costsnow.fmi.fi/</a:t>
              </a:r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7705" y="451197"/>
              <a:ext cx="4185707" cy="310445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908782" y="4149080"/>
            <a:ext cx="4185707" cy="21907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33271" b="88849"/>
          <a:stretch/>
        </p:blipFill>
        <p:spPr>
          <a:xfrm>
            <a:off x="5041214" y="4234076"/>
            <a:ext cx="1842016" cy="3992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63646" y="4758851"/>
            <a:ext cx="3775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New section for in situ surface data</a:t>
            </a:r>
          </a:p>
          <a:p>
            <a:pPr marL="285750" indent="-285750"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elevant to use it to monitor </a:t>
            </a:r>
          </a:p>
          <a:p>
            <a:r>
              <a:rPr lang="en-GB" dirty="0"/>
              <a:t> </a:t>
            </a:r>
            <a:r>
              <a:rPr lang="en-GB" dirty="0" smtClean="0"/>
              <a:t>     snow depth data availability</a:t>
            </a:r>
          </a:p>
          <a:p>
            <a:r>
              <a:rPr lang="en-GB" dirty="0" smtClean="0"/>
              <a:t>- But empty search results for snow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9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20422" y="936000"/>
            <a:ext cx="6445892" cy="4986000"/>
          </a:xfrm>
        </p:spPr>
        <p:txBody>
          <a:bodyPr/>
          <a:lstStyle/>
          <a:p>
            <a:pPr indent="0">
              <a:buNone/>
            </a:pPr>
            <a:endParaRPr lang="en-GB" dirty="0" smtClean="0"/>
          </a:p>
          <a:p>
            <a:pPr marL="285750" indent="-285750"/>
            <a:r>
              <a:rPr lang="en-GB" b="1" dirty="0" smtClean="0"/>
              <a:t>BUFR migration – current status</a:t>
            </a:r>
          </a:p>
          <a:p>
            <a:pPr marL="285750" indent="-285750"/>
            <a:r>
              <a:rPr lang="en-GB" b="1" dirty="0" smtClean="0"/>
              <a:t>Timeliness issues</a:t>
            </a:r>
          </a:p>
          <a:p>
            <a:pPr marL="285750" indent="-285750"/>
            <a:r>
              <a:rPr lang="en-GB" b="1" dirty="0" smtClean="0"/>
              <a:t>Snow observations</a:t>
            </a:r>
          </a:p>
          <a:p>
            <a:pPr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536" y="-27384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summary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43" y="980728"/>
            <a:ext cx="8611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Gaps in in situ SD reporting, but additional National data contribute to improve near surface weather forecasts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>
                <a:sym typeface="Wingdings"/>
              </a:rPr>
              <a:t> </a:t>
            </a:r>
            <a:r>
              <a:rPr lang="en-GB" sz="2400" dirty="0" smtClean="0"/>
              <a:t>Nat. </a:t>
            </a:r>
            <a:r>
              <a:rPr lang="en-GB" sz="2400" dirty="0"/>
              <a:t>Met services encouraged </a:t>
            </a:r>
            <a:r>
              <a:rPr lang="en-GB" sz="2400" dirty="0" smtClean="0"/>
              <a:t>to report snow depth on </a:t>
            </a:r>
            <a:r>
              <a:rPr lang="en-GB" sz="2400" dirty="0"/>
              <a:t>the GTS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sz="2400" dirty="0" smtClean="0"/>
              <a:t>Contributions from </a:t>
            </a:r>
            <a:r>
              <a:rPr lang="en-GB" sz="2400" dirty="0"/>
              <a:t>Snow </a:t>
            </a:r>
            <a:r>
              <a:rPr lang="en-GB" sz="2400" dirty="0" smtClean="0"/>
              <a:t>Watch(WMO BUFR), </a:t>
            </a:r>
            <a:r>
              <a:rPr lang="en-GB" sz="2400" dirty="0" err="1"/>
              <a:t>HarmoSnow</a:t>
            </a:r>
            <a:r>
              <a:rPr lang="en-GB" sz="2400" dirty="0"/>
              <a:t> COST action (Questionnaire, inventory</a:t>
            </a:r>
            <a:r>
              <a:rPr lang="en-GB" sz="2400" dirty="0" smtClean="0"/>
              <a:t>), GODEX-NWP (US issue), OSCAR (great potential for monitoring SD report availability)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9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 – 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9999" y="729332"/>
            <a:ext cx="8213935" cy="5314629"/>
          </a:xfrm>
        </p:spPr>
        <p:txBody>
          <a:bodyPr/>
          <a:lstStyle/>
          <a:p>
            <a:pPr lvl="1"/>
            <a:r>
              <a:rPr lang="en-GB" b="1" dirty="0" smtClean="0"/>
              <a:t>SYNOP Coverage</a:t>
            </a:r>
          </a:p>
          <a:p>
            <a:pPr lvl="2"/>
            <a:r>
              <a:rPr lang="en-GB" b="1" dirty="0" smtClean="0"/>
              <a:t>TAC, BUFR, dual coding </a:t>
            </a:r>
            <a:endParaRPr lang="en-GB" b="1" dirty="0"/>
          </a:p>
          <a:p>
            <a:pPr lvl="1"/>
            <a:r>
              <a:rPr lang="en-GB" b="1" dirty="0" smtClean="0"/>
              <a:t>SYNOP Issues</a:t>
            </a:r>
          </a:p>
          <a:p>
            <a:pPr lvl="2"/>
            <a:r>
              <a:rPr lang="en-GB" b="1" dirty="0" smtClean="0"/>
              <a:t>BUFR/TAC – different position </a:t>
            </a:r>
          </a:p>
          <a:p>
            <a:pPr lvl="2"/>
            <a:r>
              <a:rPr lang="en-GB" b="1" dirty="0" smtClean="0"/>
              <a:t>BUFR </a:t>
            </a:r>
            <a:r>
              <a:rPr lang="en-GB" b="1" dirty="0" err="1" smtClean="0"/>
              <a:t>obs</a:t>
            </a:r>
            <a:r>
              <a:rPr lang="en-GB" b="1" dirty="0" smtClean="0"/>
              <a:t>/day vs TAC </a:t>
            </a:r>
            <a:r>
              <a:rPr lang="en-GB" b="1" dirty="0" err="1" smtClean="0"/>
              <a:t>obs</a:t>
            </a:r>
            <a:r>
              <a:rPr lang="en-GB" b="1" dirty="0" smtClean="0"/>
              <a:t>/day</a:t>
            </a:r>
          </a:p>
          <a:p>
            <a:pPr lvl="2"/>
            <a:r>
              <a:rPr lang="en-GB" b="1" dirty="0"/>
              <a:t>S</a:t>
            </a:r>
            <a:r>
              <a:rPr lang="en-GB" b="1" dirty="0" smtClean="0"/>
              <a:t>tation id does not exist in WMO Vol A Catalogue</a:t>
            </a:r>
          </a:p>
          <a:p>
            <a:pPr lvl="1"/>
            <a:r>
              <a:rPr lang="en-GB" b="1" dirty="0" smtClean="0"/>
              <a:t>TEMP coverage</a:t>
            </a:r>
          </a:p>
          <a:p>
            <a:pPr lvl="2"/>
            <a:r>
              <a:rPr lang="en-GB" b="1" dirty="0" smtClean="0"/>
              <a:t>TAC, BUFR, dual coding</a:t>
            </a:r>
          </a:p>
          <a:p>
            <a:pPr lvl="1"/>
            <a:r>
              <a:rPr lang="en-GB" b="1" dirty="0" smtClean="0"/>
              <a:t>TEMP issues</a:t>
            </a:r>
          </a:p>
          <a:p>
            <a:pPr lvl="2"/>
            <a:r>
              <a:rPr lang="en-GB" b="1" dirty="0" smtClean="0"/>
              <a:t>BUFR/TAC different position</a:t>
            </a:r>
          </a:p>
          <a:p>
            <a:pPr lvl="2"/>
            <a:r>
              <a:rPr lang="en-GB" b="1" dirty="0"/>
              <a:t>BUFR </a:t>
            </a:r>
            <a:r>
              <a:rPr lang="en-GB" b="1" dirty="0" err="1"/>
              <a:t>obs</a:t>
            </a:r>
            <a:r>
              <a:rPr lang="en-GB" b="1" dirty="0"/>
              <a:t>/day vs TAC </a:t>
            </a:r>
            <a:r>
              <a:rPr lang="en-GB" b="1" dirty="0" err="1" smtClean="0"/>
              <a:t>obs</a:t>
            </a:r>
            <a:r>
              <a:rPr lang="en-GB" b="1" dirty="0" smtClean="0"/>
              <a:t>/day</a:t>
            </a:r>
          </a:p>
          <a:p>
            <a:pPr marL="720000" lvl="2" indent="0">
              <a:buNone/>
            </a:pPr>
            <a:endParaRPr lang="en-GB" b="1" dirty="0"/>
          </a:p>
          <a:p>
            <a:pPr marL="720000" lvl="2" indent="0">
              <a:buNone/>
            </a:pPr>
            <a:r>
              <a:rPr lang="en-GB" b="1" dirty="0" smtClean="0">
                <a:hlinkClick r:id="rId2"/>
              </a:rPr>
              <a:t>https://software.ecmwf.int/wiki/display/TCBUF/Monitoring+Maps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SYNOP TAC coverage only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25911"/>
            <a:ext cx="7933346" cy="5161277"/>
          </a:xfrm>
        </p:spPr>
      </p:pic>
    </p:spTree>
    <p:extLst>
      <p:ext uri="{BB962C8B-B14F-4D97-AF65-F5344CB8AC3E}">
        <p14:creationId xmlns:p14="http://schemas.microsoft.com/office/powerpoint/2010/main" val="3024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SYNOP BUFR coverage only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875611"/>
            <a:ext cx="7955649" cy="50902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SYNOP dual coding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7854"/>
            <a:ext cx="7911044" cy="5238225"/>
          </a:xfrm>
        </p:spPr>
      </p:pic>
    </p:spTree>
    <p:extLst>
      <p:ext uri="{BB962C8B-B14F-4D97-AF65-F5344CB8AC3E}">
        <p14:creationId xmlns:p14="http://schemas.microsoft.com/office/powerpoint/2010/main" val="24239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899686" cy="369332"/>
          </a:xfrm>
        </p:spPr>
        <p:txBody>
          <a:bodyPr/>
          <a:lstStyle/>
          <a:p>
            <a:r>
              <a:rPr lang="en-GB" dirty="0" smtClean="0"/>
              <a:t>BUFR migration, SYNOP BUFR / TAC different 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5" y="729332"/>
            <a:ext cx="7915861" cy="4917687"/>
          </a:xfrm>
        </p:spPr>
      </p:pic>
      <p:sp>
        <p:nvSpPr>
          <p:cNvPr id="7" name="TextBox 6"/>
          <p:cNvSpPr txBox="1"/>
          <p:nvPr/>
        </p:nvSpPr>
        <p:spPr>
          <a:xfrm>
            <a:off x="624468" y="5770669"/>
            <a:ext cx="799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BUFR/TAC positions different ( &gt; 0.1 degree)</a:t>
            </a:r>
          </a:p>
        </p:txBody>
      </p:sp>
    </p:spTree>
    <p:extLst>
      <p:ext uri="{BB962C8B-B14F-4D97-AF65-F5344CB8AC3E}">
        <p14:creationId xmlns:p14="http://schemas.microsoft.com/office/powerpoint/2010/main" val="39863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0"/>
            <a:ext cx="7797467" cy="369332"/>
          </a:xfrm>
        </p:spPr>
        <p:txBody>
          <a:bodyPr/>
          <a:lstStyle/>
          <a:p>
            <a:r>
              <a:rPr lang="en-GB" dirty="0" smtClean="0"/>
              <a:t>BUFR migration, SYNOP TAC vs BUFR </a:t>
            </a:r>
            <a:r>
              <a:rPr lang="en-GB" dirty="0" err="1" smtClean="0"/>
              <a:t>obs</a:t>
            </a:r>
            <a:r>
              <a:rPr lang="en-GB" dirty="0" smtClean="0"/>
              <a:t> /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9332"/>
            <a:ext cx="7877590" cy="5043498"/>
          </a:xfrm>
        </p:spPr>
      </p:pic>
      <p:sp>
        <p:nvSpPr>
          <p:cNvPr id="7" name="TextBox 6"/>
          <p:cNvSpPr txBox="1"/>
          <p:nvPr/>
        </p:nvSpPr>
        <p:spPr>
          <a:xfrm>
            <a:off x="624468" y="5770669"/>
            <a:ext cx="7995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BUFR observations/day &lt; 60% TAC observations/day</a:t>
            </a:r>
          </a:p>
        </p:txBody>
      </p:sp>
    </p:spTree>
    <p:extLst>
      <p:ext uri="{BB962C8B-B14F-4D97-AF65-F5344CB8AC3E}">
        <p14:creationId xmlns:p14="http://schemas.microsoft.com/office/powerpoint/2010/main" val="34064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0"/>
            <a:ext cx="8424000" cy="369332"/>
          </a:xfrm>
        </p:spPr>
        <p:txBody>
          <a:bodyPr/>
          <a:lstStyle/>
          <a:p>
            <a:r>
              <a:rPr lang="en-GB" dirty="0" smtClean="0"/>
              <a:t>BUFR migration, SYNOP BUFR station id not in catalogue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37047"/>
            <a:ext cx="7577333" cy="5013473"/>
          </a:xfrm>
        </p:spPr>
      </p:pic>
      <p:sp>
        <p:nvSpPr>
          <p:cNvPr id="6" name="Rectangle 5"/>
          <p:cNvSpPr/>
          <p:nvPr/>
        </p:nvSpPr>
        <p:spPr>
          <a:xfrm>
            <a:off x="2091267" y="5781892"/>
            <a:ext cx="5692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Station id </a:t>
            </a:r>
            <a:r>
              <a:rPr lang="en-GB" dirty="0"/>
              <a:t>not in </a:t>
            </a:r>
            <a:r>
              <a:rPr lang="en-GB" dirty="0" smtClean="0"/>
              <a:t>WMO Vol </a:t>
            </a:r>
            <a:r>
              <a:rPr lang="en-GB" dirty="0"/>
              <a:t>A Catalogue</a:t>
            </a:r>
          </a:p>
        </p:txBody>
      </p:sp>
    </p:spTree>
    <p:extLst>
      <p:ext uri="{BB962C8B-B14F-4D97-AF65-F5344CB8AC3E}">
        <p14:creationId xmlns:p14="http://schemas.microsoft.com/office/powerpoint/2010/main" val="21607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8299</TotalTime>
  <Words>639</Words>
  <Application>Microsoft Office PowerPoint</Application>
  <PresentationFormat>On-screen Show (4:3)</PresentationFormat>
  <Paragraphs>111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ECMWF Light 4:3 blue</vt:lpstr>
      <vt:lpstr>PowerPoint Presentation</vt:lpstr>
      <vt:lpstr>Outline</vt:lpstr>
      <vt:lpstr>BUFR migration – Current status</vt:lpstr>
      <vt:lpstr>BUFR migration, SYNOP TAC coverage only</vt:lpstr>
      <vt:lpstr>BUFR migration, SYNOP BUFR coverage only</vt:lpstr>
      <vt:lpstr>BUFR migration, SYNOP dual coding coverage</vt:lpstr>
      <vt:lpstr>BUFR migration, SYNOP BUFR / TAC different position</vt:lpstr>
      <vt:lpstr>BUFR migration, SYNOP TAC vs BUFR obs / day</vt:lpstr>
      <vt:lpstr>BUFR migration, SYNOP BUFR station id not in catalogue</vt:lpstr>
      <vt:lpstr>BUFR migration, TEMP TAC coverage only</vt:lpstr>
      <vt:lpstr>BUFR migration, TEMP BUFR coverage only</vt:lpstr>
      <vt:lpstr>BUFR migration, TEMP dual coding coverage</vt:lpstr>
      <vt:lpstr>BUFR migration, TEMP BUFR / TAC different position</vt:lpstr>
      <vt:lpstr>BUFR migration, TEMP TAC vs BUFR obs / day</vt:lpstr>
      <vt:lpstr>Timeliness issues</vt:lpstr>
      <vt:lpstr>Timeliness issues</vt:lpstr>
      <vt:lpstr>PowerPoint Presentation</vt:lpstr>
      <vt:lpstr>PowerPoint Presentation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Hine</dc:creator>
  <cp:lastModifiedBy>ecmwf</cp:lastModifiedBy>
  <cp:revision>135</cp:revision>
  <cp:lastPrinted>2014-11-19T12:15:44Z</cp:lastPrinted>
  <dcterms:created xsi:type="dcterms:W3CDTF">2015-03-12T16:17:10Z</dcterms:created>
  <dcterms:modified xsi:type="dcterms:W3CDTF">2017-05-17T09:07:47Z</dcterms:modified>
</cp:coreProperties>
</file>